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Relationship Id="rId3" Type="http://schemas.openxmlformats.org/officeDocument/2006/relationships/hyperlink" Target="https://na-s.jp/FruitPunch/" TargetMode="External"/><Relationship Id="rId4" Type="http://schemas.openxmlformats.org/officeDocument/2006/relationships/image" Target="../media/image21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hyperlink" Target="https://na-s.jp/FruitPunch/" TargetMode="External"/><Relationship Id="rId7" Type="http://schemas.openxmlformats.org/officeDocument/2006/relationships/image" Target="../media/image11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37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26.tif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27.tif"/><Relationship Id="rId5" Type="http://schemas.openxmlformats.org/officeDocument/2006/relationships/image" Target="../media/image48.png"/><Relationship Id="rId6" Type="http://schemas.openxmlformats.org/officeDocument/2006/relationships/image" Target="../media/image28.tif"/><Relationship Id="rId7" Type="http://schemas.openxmlformats.org/officeDocument/2006/relationships/image" Target="../media/image29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Relationship Id="rId3" Type="http://schemas.openxmlformats.org/officeDocument/2006/relationships/image" Target="../media/image1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hyperlink" Target="https://na-s.jp/FruitPunch/" TargetMode="External"/><Relationship Id="rId7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Relationship Id="rId3" Type="http://schemas.openxmlformats.org/officeDocument/2006/relationships/image" Target="../media/image17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Relationship Id="rId3" Type="http://schemas.openxmlformats.org/officeDocument/2006/relationships/image" Target="../media/image17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Relationship Id="rId3" Type="http://schemas.openxmlformats.org/officeDocument/2006/relationships/image" Target="../media/image16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Relationship Id="rId3" Type="http://schemas.openxmlformats.org/officeDocument/2006/relationships/image" Target="../media/image1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Relationship Id="rId3" Type="http://schemas.openxmlformats.org/officeDocument/2006/relationships/hyperlink" Target="https://yrm006.wordpress.com/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9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8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Relationship Id="rId3" Type="http://schemas.openxmlformats.org/officeDocument/2006/relationships/image" Target="../media/image1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Relationship Id="rId3" Type="http://schemas.openxmlformats.org/officeDocument/2006/relationships/image" Target="../media/image1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tif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tif"/><Relationship Id="rId3" Type="http://schemas.openxmlformats.org/officeDocument/2006/relationships/image" Target="../media/image1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image" Target="../media/image14.tif"/><Relationship Id="rId4" Type="http://schemas.openxmlformats.org/officeDocument/2006/relationships/image" Target="../media/image17.tif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0511" r="0" b="20511"/>
          <a:stretch>
            <a:fillRect/>
          </a:stretch>
        </p:blipFill>
        <p:spPr>
          <a:xfrm>
            <a:off x="5398832" y="4832999"/>
            <a:ext cx="10245788" cy="3858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-8467" y="-553707"/>
            <a:ext cx="13021735" cy="538665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6" name="Rectangle"/>
          <p:cNvSpPr/>
          <p:nvPr/>
        </p:nvSpPr>
        <p:spPr>
          <a:xfrm>
            <a:off x="-8467" y="8693179"/>
            <a:ext cx="13021734" cy="1609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x ドローン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0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アクティベートしておく…"/>
          <p:cNvSpPr txBox="1"/>
          <p:nvPr>
            <p:ph type="title"/>
          </p:nvPr>
        </p:nvSpPr>
        <p:spPr>
          <a:xfrm>
            <a:off x="952500" y="410633"/>
            <a:ext cx="11099800" cy="2484769"/>
          </a:xfrm>
          <a:prstGeom prst="rect">
            <a:avLst/>
          </a:prstGeom>
        </p:spPr>
        <p:txBody>
          <a:bodyPr/>
          <a:lstStyle/>
          <a:p>
            <a:pPr defTabSz="543305">
              <a:defRPr sz="7440"/>
            </a:pPr>
            <a:r>
              <a:t>アクティベートしておく</a:t>
            </a:r>
          </a:p>
          <a:p>
            <a:pPr defTabSz="543305">
              <a:defRPr sz="7440"/>
            </a:pPr>
            <a:r>
              <a:t>(Activate)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066" y="3395133"/>
            <a:ext cx="5106956" cy="510695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for iPhone/iPad"/>
          <p:cNvSpPr txBox="1"/>
          <p:nvPr/>
        </p:nvSpPr>
        <p:spPr>
          <a:xfrm>
            <a:off x="1343201" y="8627533"/>
            <a:ext cx="365668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 iPhone/iPad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1266" y="3395133"/>
            <a:ext cx="5106956" cy="510695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for Android"/>
          <p:cNvSpPr txBox="1"/>
          <p:nvPr/>
        </p:nvSpPr>
        <p:spPr>
          <a:xfrm>
            <a:off x="8351314" y="8627533"/>
            <a:ext cx="274685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 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おまけ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おまけ</a:t>
            </a:r>
          </a:p>
        </p:txBody>
      </p:sp>
      <p:pic>
        <p:nvPicPr>
          <p:cNvPr id="1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10 ?”FP INIT…"/>
          <p:cNvSpPr txBox="1"/>
          <p:nvPr/>
        </p:nvSpPr>
        <p:spPr>
          <a:xfrm>
            <a:off x="390525" y="1049866"/>
            <a:ext cx="12223750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?”FP INIT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?”FP TO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K=INKEY()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IF K=28 ?”FP TL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50 IF K=29 ?”FP TR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60 IF K=30 ?”FP F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70 IF K=31 ?”FP B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80 GOTO 30</a:t>
            </a:r>
          </a:p>
        </p:txBody>
      </p:sp>
      <p:pic>
        <p:nvPicPr>
          <p:cNvPr id="1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ラジコンモード"/>
          <p:cNvSpPr/>
          <p:nvPr/>
        </p:nvSpPr>
        <p:spPr>
          <a:xfrm>
            <a:off x="6860204" y="4896337"/>
            <a:ext cx="5380943" cy="2918397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ラジコンモード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65" y="3504472"/>
            <a:ext cx="12792470" cy="5360128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リアルタイムにあやつる…"/>
          <p:cNvSpPr txBox="1"/>
          <p:nvPr>
            <p:ph type="title"/>
          </p:nvPr>
        </p:nvSpPr>
        <p:spPr>
          <a:xfrm>
            <a:off x="132159" y="198502"/>
            <a:ext cx="12740482" cy="2951098"/>
          </a:xfrm>
          <a:prstGeom prst="rect">
            <a:avLst/>
          </a:prstGeom>
        </p:spPr>
        <p:txBody>
          <a:bodyPr/>
          <a:lstStyle/>
          <a:p>
            <a:pPr algn="l" defTabSz="408940">
              <a:defRPr sz="5600"/>
            </a:pPr>
            <a:r>
              <a:t>リアルタイムにあやつる</a:t>
            </a:r>
          </a:p>
          <a:p>
            <a:pPr algn="l" defTabSz="408940">
              <a:defRPr sz="5600"/>
            </a:pPr>
            <a:r>
              <a:t>上級者むけレーサースタイルや</a:t>
            </a:r>
          </a:p>
          <a:p>
            <a:pPr algn="l" defTabSz="408940">
              <a:defRPr sz="5600"/>
            </a:pPr>
            <a:r>
              <a:t>まとめてあやつるモードも</a:t>
            </a:r>
          </a:p>
        </p:txBody>
      </p:sp>
      <p:sp>
        <p:nvSpPr>
          <p:cNvPr id="1364" name="https://na-s.jp/FruitPunch/"/>
          <p:cNvSpPr txBox="1"/>
          <p:nvPr/>
        </p:nvSpPr>
        <p:spPr>
          <a:xfrm>
            <a:off x="4413148" y="8940800"/>
            <a:ext cx="417850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https://na-s.jp/FruitPunch/</a:t>
            </a:r>
          </a:p>
        </p:txBody>
      </p:sp>
      <p:pic>
        <p:nvPicPr>
          <p:cNvPr id="13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71179" y="174923"/>
            <a:ext cx="2875955" cy="2875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ドローン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 defTabSz="479044">
              <a:defRPr sz="6560"/>
            </a:pPr>
            <a:r>
              <a:t>ドローンも</a:t>
            </a:r>
          </a:p>
          <a:p>
            <a:pPr defTabSz="479044">
              <a:defRPr sz="6560"/>
            </a:pPr>
            <a:r>
              <a:t>プログラミングでじゆうじざい！</a:t>
            </a:r>
          </a:p>
        </p:txBody>
      </p:sp>
      <p:pic>
        <p:nvPicPr>
          <p:cNvPr id="1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74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375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376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377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378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379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380" name="カーソルキーのうえキーを２かいおす…"/>
          <p:cNvSpPr txBox="1"/>
          <p:nvPr/>
        </p:nvSpPr>
        <p:spPr>
          <a:xfrm>
            <a:off x="406395" y="7226114"/>
            <a:ext cx="6000497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381" name="ひだりうえのESC（エスケープ）キーでストップ…"/>
          <p:cNvSpPr txBox="1"/>
          <p:nvPr/>
        </p:nvSpPr>
        <p:spPr>
          <a:xfrm>
            <a:off x="6938603" y="3070687"/>
            <a:ext cx="57381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382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383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384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385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386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387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388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389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390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391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392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393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394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395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396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397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398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399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00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401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02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03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04" name="はやくてんめつさせるにはどこをかえるといい？…"/>
          <p:cNvSpPr txBox="1"/>
          <p:nvPr/>
        </p:nvSpPr>
        <p:spPr>
          <a:xfrm>
            <a:off x="6954966" y="5130741"/>
            <a:ext cx="576402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05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06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2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13" name="IchigoJamプリント…"/>
          <p:cNvSpPr txBox="1"/>
          <p:nvPr/>
        </p:nvSpPr>
        <p:spPr>
          <a:xfrm>
            <a:off x="7365752" y="2410883"/>
            <a:ext cx="5493961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15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418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ベーマガ復活！（電子工作マガジン）by 電波新聞社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303783">
              <a:defRPr sz="4055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ベーマガ復活！（電子工作マガジン）by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23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4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メカ担当：MASAHARU（中2）…"/>
          <p:cNvSpPr txBox="1"/>
          <p:nvPr/>
        </p:nvSpPr>
        <p:spPr>
          <a:xfrm>
            <a:off x="8174740" y="6827138"/>
            <a:ext cx="37439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5825" y="5537200"/>
            <a:ext cx="6527284" cy="396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5079" y="597398"/>
            <a:ext cx="5756178" cy="396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033" y="1802559"/>
            <a:ext cx="5756177" cy="1214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8424" y="7120300"/>
            <a:ext cx="5139262" cy="105240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ドローンをあやつる…"/>
          <p:cNvSpPr txBox="1"/>
          <p:nvPr/>
        </p:nvSpPr>
        <p:spPr>
          <a:xfrm>
            <a:off x="557459" y="3471333"/>
            <a:ext cx="576732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ドローンをあやつる</a:t>
            </a:r>
          </a:p>
          <a:p>
            <a:pPr>
              <a:defRPr sz="3200"/>
            </a:pPr>
            <a:r>
              <a:t>拡張ボード「フルーツポンチ」</a:t>
            </a:r>
          </a:p>
        </p:txBody>
      </p:sp>
      <p:sp>
        <p:nvSpPr>
          <p:cNvPr id="299" name="https://na-s.jp/FruitPunch/"/>
          <p:cNvSpPr txBox="1"/>
          <p:nvPr/>
        </p:nvSpPr>
        <p:spPr>
          <a:xfrm>
            <a:off x="1351869" y="4673600"/>
            <a:ext cx="417850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https://na-s.jp/FruitPunch/</a:t>
            </a:r>
          </a:p>
        </p:txBody>
      </p:sp>
      <p:sp>
        <p:nvSpPr>
          <p:cNvPr id="300" name="Arrow"/>
          <p:cNvSpPr/>
          <p:nvPr/>
        </p:nvSpPr>
        <p:spPr>
          <a:xfrm rot="5400000">
            <a:off x="8881533" y="4651163"/>
            <a:ext cx="795867" cy="79586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1" name="慎重にまっすぐ…"/>
          <p:cNvSpPr txBox="1"/>
          <p:nvPr/>
        </p:nvSpPr>
        <p:spPr>
          <a:xfrm>
            <a:off x="9850202" y="4594860"/>
            <a:ext cx="308224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慎重にまっすぐ</a:t>
            </a:r>
          </a:p>
          <a:p>
            <a:pPr>
              <a:defRPr sz="3200"/>
            </a:pPr>
            <a:r>
              <a:t>挿し込む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小中学生向け…"/>
          <p:cNvSpPr txBox="1"/>
          <p:nvPr/>
        </p:nvSpPr>
        <p:spPr>
          <a:xfrm>
            <a:off x="7763721" y="291858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1762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30" name="ノートPCがもらえる！？"/>
          <p:cNvSpPr txBox="1"/>
          <p:nvPr/>
        </p:nvSpPr>
        <p:spPr>
          <a:xfrm>
            <a:off x="7834154" y="3352679"/>
            <a:ext cx="44535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431" name="http://pcn.club/contest/"/>
          <p:cNvSpPr txBox="1"/>
          <p:nvPr/>
        </p:nvSpPr>
        <p:spPr>
          <a:xfrm>
            <a:off x="8055795" y="7969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059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433" name="後援：総務省、文科省、経産省、IT総合室…"/>
          <p:cNvSpPr txBox="1"/>
          <p:nvPr/>
        </p:nvSpPr>
        <p:spPr>
          <a:xfrm>
            <a:off x="6948762" y="8651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4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41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442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Apple I (1976)…"/>
          <p:cNvSpPr txBox="1"/>
          <p:nvPr/>
        </p:nvSpPr>
        <p:spPr>
          <a:xfrm>
            <a:off x="7637611" y="829733"/>
            <a:ext cx="4460578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445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446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困った時は大人経由でネット頼み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困った時は大人経由でネット頼み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roup"/>
          <p:cNvGrpSpPr/>
          <p:nvPr/>
        </p:nvGrpSpPr>
        <p:grpSpPr>
          <a:xfrm>
            <a:off x="629393" y="1645309"/>
            <a:ext cx="11746014" cy="7718492"/>
            <a:chOff x="0" y="0"/>
            <a:chExt cx="11746012" cy="7718490"/>
          </a:xfrm>
        </p:grpSpPr>
        <p:sp>
          <p:nvSpPr>
            <p:cNvPr id="1455" name="Triangle"/>
            <p:cNvSpPr/>
            <p:nvPr/>
          </p:nvSpPr>
          <p:spPr>
            <a:xfrm>
              <a:off x="0" y="0"/>
              <a:ext cx="11746013" cy="771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6" name="Triangle"/>
            <p:cNvSpPr/>
            <p:nvPr/>
          </p:nvSpPr>
          <p:spPr>
            <a:xfrm>
              <a:off x="1287900" y="0"/>
              <a:ext cx="9170213" cy="602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7" name="Triangle"/>
            <p:cNvSpPr/>
            <p:nvPr/>
          </p:nvSpPr>
          <p:spPr>
            <a:xfrm>
              <a:off x="2529872" y="0"/>
              <a:ext cx="6686269" cy="4393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8" name="Triangle"/>
            <p:cNvSpPr/>
            <p:nvPr/>
          </p:nvSpPr>
          <p:spPr>
            <a:xfrm>
              <a:off x="3820407" y="0"/>
              <a:ext cx="4105199" cy="2697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9" name="総合的な学習の時間"/>
            <p:cNvSpPr txBox="1"/>
            <p:nvPr/>
          </p:nvSpPr>
          <p:spPr>
            <a:xfrm>
              <a:off x="323106" y="6371039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7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総合的な学習の時間</a:t>
              </a:r>
            </a:p>
          </p:txBody>
        </p:sp>
        <p:sp>
          <p:nvSpPr>
            <p:cNvPr id="1460" name="クラブ活動、IT遊具"/>
            <p:cNvSpPr txBox="1"/>
            <p:nvPr/>
          </p:nvSpPr>
          <p:spPr>
            <a:xfrm>
              <a:off x="323106" y="4621004"/>
              <a:ext cx="11099801" cy="115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6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クラブ活動、IT遊具</a:t>
              </a:r>
            </a:p>
          </p:txBody>
        </p:sp>
        <p:sp>
          <p:nvSpPr>
            <p:cNvPr id="1461" name="地域ICTクラブ"/>
            <p:cNvSpPr txBox="1"/>
            <p:nvPr/>
          </p:nvSpPr>
          <p:spPr>
            <a:xfrm>
              <a:off x="323106" y="3081844"/>
              <a:ext cx="11099801" cy="1154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5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pPr/>
              <a:r>
                <a:t>地域ICTクラブ</a:t>
              </a:r>
            </a:p>
          </p:txBody>
        </p:sp>
        <p:sp>
          <p:nvSpPr>
            <p:cNvPr id="1462" name="地域の…"/>
            <p:cNvSpPr txBox="1"/>
            <p:nvPr/>
          </p:nvSpPr>
          <p:spPr>
            <a:xfrm>
              <a:off x="323106" y="835041"/>
              <a:ext cx="11099801" cy="196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地域の</a:t>
              </a:r>
            </a:p>
            <a:p>
              <a:pPr>
                <a:defRPr sz="4000">
                  <a:solidFill>
                    <a:srgbClr val="FFFFFF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t>高度IT人材</a:t>
              </a:r>
            </a:p>
          </p:txBody>
        </p:sp>
      </p:grpSp>
      <p:sp>
        <p:nvSpPr>
          <p:cNvPr id="1464" name="学校→地域企業→高度IT人材"/>
          <p:cNvSpPr txBox="1"/>
          <p:nvPr/>
        </p:nvSpPr>
        <p:spPr>
          <a:xfrm>
            <a:off x="120190" y="144151"/>
            <a:ext cx="12764420" cy="12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学校→地域企業→高度IT人材</a:t>
            </a:r>
          </a:p>
        </p:txBody>
      </p:sp>
      <p:sp>
        <p:nvSpPr>
          <p:cNvPr id="1465" name="地域企業、高専で…"/>
          <p:cNvSpPr/>
          <p:nvPr/>
        </p:nvSpPr>
        <p:spPr>
          <a:xfrm>
            <a:off x="8468017" y="1908085"/>
            <a:ext cx="4404610" cy="2944282"/>
          </a:xfrm>
          <a:prstGeom prst="wedgeEllipseCallout">
            <a:avLst>
              <a:gd name="adj1" fmla="val -38448"/>
              <a:gd name="adj2" fmla="val 54770"/>
            </a:avLst>
          </a:prstGeom>
          <a:solidFill>
            <a:srgbClr val="FFFFFF"/>
          </a:solidFill>
          <a:ln w="139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地域企業、高専で</a:t>
            </a:r>
          </a:p>
          <a:p>
            <a:pPr>
              <a:defRPr sz="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取り組もう</a:t>
            </a:r>
          </a:p>
        </p:txBody>
      </p:sp>
      <p:sp>
        <p:nvSpPr>
          <p:cNvPr id="1466" name="C分類"/>
          <p:cNvSpPr txBox="1"/>
          <p:nvPr/>
        </p:nvSpPr>
        <p:spPr>
          <a:xfrm>
            <a:off x="97600" y="7736490"/>
            <a:ext cx="137434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C分類</a:t>
            </a:r>
          </a:p>
        </p:txBody>
      </p:sp>
      <p:sp>
        <p:nvSpPr>
          <p:cNvPr id="1467" name="D分類"/>
          <p:cNvSpPr txBox="1"/>
          <p:nvPr/>
        </p:nvSpPr>
        <p:spPr>
          <a:xfrm>
            <a:off x="1331233" y="6083738"/>
            <a:ext cx="13752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D分類</a:t>
            </a:r>
          </a:p>
        </p:txBody>
      </p:sp>
      <p:sp>
        <p:nvSpPr>
          <p:cNvPr id="1468" name="F分類"/>
          <p:cNvSpPr txBox="1"/>
          <p:nvPr/>
        </p:nvSpPr>
        <p:spPr>
          <a:xfrm>
            <a:off x="2614998" y="4430986"/>
            <a:ext cx="13039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F分類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1471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14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73" name="株式会社 B Inc. 代表取締役社長 福野泰介…"/>
          <p:cNvSpPr txBox="1"/>
          <p:nvPr/>
        </p:nvSpPr>
        <p:spPr>
          <a:xfrm>
            <a:off x="4355035" y="8512509"/>
            <a:ext cx="538235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B Inc. 代表取締役社長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7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76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7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9" name="Connection Line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7" name="Group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305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6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08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3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11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2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0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17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18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19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0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71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5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22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3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26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8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31" name="Rectangle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2" name="Rectangle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3" name="Rounded Rectangle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4" name="Rounded Rectangle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36" name="Rectangle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7" name="Rectangle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8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1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3" name="Connection Line"/>
          <p:cNvSpPr/>
          <p:nvPr/>
        </p:nvSpPr>
        <p:spPr>
          <a:xfrm>
            <a:off x="7804291" y="4459067"/>
            <a:ext cx="4162647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3" name="Rounded Rectangle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45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6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7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8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49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50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51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52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53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55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9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1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1941" y="4986377"/>
            <a:ext cx="3773227" cy="2598174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上"/>
          <p:cNvSpPr txBox="1"/>
          <p:nvPr/>
        </p:nvSpPr>
        <p:spPr>
          <a:xfrm>
            <a:off x="8228245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上</a:t>
            </a:r>
          </a:p>
        </p:txBody>
      </p:sp>
      <p:sp>
        <p:nvSpPr>
          <p:cNvPr id="364" name="下"/>
          <p:cNvSpPr txBox="1"/>
          <p:nvPr/>
        </p:nvSpPr>
        <p:spPr>
          <a:xfrm>
            <a:off x="817744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下</a:t>
            </a:r>
          </a:p>
        </p:txBody>
      </p:sp>
      <p:sp>
        <p:nvSpPr>
          <p:cNvPr id="365" name="上"/>
          <p:cNvSpPr txBox="1"/>
          <p:nvPr/>
        </p:nvSpPr>
        <p:spPr>
          <a:xfrm>
            <a:off x="6460864" y="787096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上</a:t>
            </a:r>
          </a:p>
        </p:txBody>
      </p:sp>
      <p:sp>
        <p:nvSpPr>
          <p:cNvPr id="366" name="FruitPunch"/>
          <p:cNvSpPr txBox="1"/>
          <p:nvPr/>
        </p:nvSpPr>
        <p:spPr>
          <a:xfrm>
            <a:off x="9847599" y="8947525"/>
            <a:ext cx="2797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546623"/>
                    <a:satOff val="7767"/>
                    <a:lumOff val="-14512"/>
                  </a:schemeClr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FruitPunch</a:t>
            </a:r>
          </a:p>
        </p:txBody>
      </p:sp>
      <p:sp>
        <p:nvSpPr>
          <p:cNvPr id="367" name="Line"/>
          <p:cNvSpPr/>
          <p:nvPr/>
        </p:nvSpPr>
        <p:spPr>
          <a:xfrm flipH="1" flipV="1">
            <a:off x="7339319" y="8245580"/>
            <a:ext cx="3686403" cy="7101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8" name="Line"/>
          <p:cNvSpPr/>
          <p:nvPr/>
        </p:nvSpPr>
        <p:spPr>
          <a:xfrm flipH="1" flipV="1">
            <a:off x="9049574" y="7636638"/>
            <a:ext cx="1929901" cy="1292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XXXZXZXZXZXZXZX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XZXXZXZXZXZXX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377" name="いろいろでる、おちつくまでまつ"/>
          <p:cNvSpPr txBox="1"/>
          <p:nvPr/>
        </p:nvSpPr>
        <p:spPr>
          <a:xfrm>
            <a:off x="73024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いろいろでる、おちつくまでまつ</a:t>
            </a:r>
          </a:p>
        </p:txBody>
      </p:sp>
      <p:sp>
        <p:nvSpPr>
          <p:cNvPr id="378" name="Rectangle"/>
          <p:cNvSpPr/>
          <p:nvPr/>
        </p:nvSpPr>
        <p:spPr>
          <a:xfrm>
            <a:off x="643466" y="3761630"/>
            <a:ext cx="194271" cy="731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?”FP APC TELLO-XXXXXX"/>
          <p:cNvSpPr txBox="1"/>
          <p:nvPr/>
        </p:nvSpPr>
        <p:spPr>
          <a:xfrm>
            <a:off x="134011" y="2914649"/>
            <a:ext cx="1222375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?”FP APC TELLO-XXXXXX</a:t>
            </a:r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XXXXXX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XXXXXX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ドローンのID</a:t>
            </a:r>
          </a:p>
        </p:txBody>
      </p:sp>
      <p:sp>
        <p:nvSpPr>
          <p:cNvPr id="383" name="ドローンにつなぐ"/>
          <p:cNvSpPr txBox="1"/>
          <p:nvPr>
            <p:ph type="title"/>
          </p:nvPr>
        </p:nvSpPr>
        <p:spPr>
          <a:xfrm>
            <a:off x="342238" y="986366"/>
            <a:ext cx="10178984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ドローンにつなぐ</a:t>
            </a:r>
          </a:p>
        </p:txBody>
      </p:sp>
      <p:grpSp>
        <p:nvGrpSpPr>
          <p:cNvPr id="387" name="Group"/>
          <p:cNvGrpSpPr/>
          <p:nvPr/>
        </p:nvGrpSpPr>
        <p:grpSpPr>
          <a:xfrm>
            <a:off x="12187991" y="2876345"/>
            <a:ext cx="741926" cy="673101"/>
            <a:chOff x="0" y="0"/>
            <a:chExt cx="741924" cy="673100"/>
          </a:xfrm>
        </p:grpSpPr>
        <p:sp>
          <p:nvSpPr>
            <p:cNvPr id="384" name="Rectangle"/>
            <p:cNvSpPr/>
            <p:nvPr/>
          </p:nvSpPr>
          <p:spPr>
            <a:xfrm>
              <a:off x="0" y="0"/>
              <a:ext cx="741925" cy="6731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5" name="Line"/>
            <p:cNvSpPr/>
            <p:nvPr/>
          </p:nvSpPr>
          <p:spPr>
            <a:xfrm flipH="1" flipV="1">
              <a:off x="105502" y="454546"/>
              <a:ext cx="45915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6" name="Line"/>
            <p:cNvSpPr/>
            <p:nvPr/>
          </p:nvSpPr>
          <p:spPr>
            <a:xfrm flipH="1">
              <a:off x="542557" y="182690"/>
              <a:ext cx="2426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?”FP APS"/>
          <p:cNvSpPr txBox="1"/>
          <p:nvPr/>
        </p:nvSpPr>
        <p:spPr>
          <a:xfrm>
            <a:off x="438811" y="2813049"/>
            <a:ext cx="1222375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?”FP APS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せつぞくかくにん（1でOK、0はNG）"/>
          <p:cNvSpPr txBox="1"/>
          <p:nvPr>
            <p:ph type="title"/>
          </p:nvPr>
        </p:nvSpPr>
        <p:spPr>
          <a:xfrm>
            <a:off x="342238" y="986366"/>
            <a:ext cx="1212869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せつぞくかくにん（1でOK、0はNG）</a:t>
            </a:r>
          </a:p>
        </p:txBody>
      </p:sp>
      <p:grpSp>
        <p:nvGrpSpPr>
          <p:cNvPr id="395" name="Group"/>
          <p:cNvGrpSpPr/>
          <p:nvPr/>
        </p:nvGrpSpPr>
        <p:grpSpPr>
          <a:xfrm>
            <a:off x="6748157" y="2731432"/>
            <a:ext cx="891680" cy="926691"/>
            <a:chOff x="0" y="0"/>
            <a:chExt cx="891678" cy="926690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6" name="設定すれば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設定すれば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次回から自動接続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0511" r="0" b="20511"/>
          <a:stretch>
            <a:fillRect/>
          </a:stretch>
        </p:blipFill>
        <p:spPr>
          <a:xfrm>
            <a:off x="5398832" y="4832999"/>
            <a:ext cx="10245788" cy="3858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Rectangle"/>
          <p:cNvSpPr/>
          <p:nvPr/>
        </p:nvSpPr>
        <p:spPr>
          <a:xfrm>
            <a:off x="-8467" y="-553707"/>
            <a:ext cx="13021735" cy="538665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1" name="Rectangle"/>
          <p:cNvSpPr/>
          <p:nvPr/>
        </p:nvSpPr>
        <p:spPr>
          <a:xfrm>
            <a:off x="-8467" y="8693179"/>
            <a:ext cx="13021734" cy="1609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2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x ドローン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405" name="このプレゼンテーションは CC BY のオープンデータです…"/>
          <p:cNvSpPr txBox="1"/>
          <p:nvPr/>
        </p:nvSpPr>
        <p:spPr>
          <a:xfrm>
            <a:off x="82888" y="8901823"/>
            <a:ext cx="67345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ドローンをあやつろ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ドローンをあやつろう</a:t>
            </a:r>
          </a:p>
        </p:txBody>
      </p:sp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872" y="4378325"/>
            <a:ext cx="5945056" cy="5945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ドローンはそらとぶ…"/>
          <p:cNvSpPr txBox="1"/>
          <p:nvPr>
            <p:ph type="title"/>
          </p:nvPr>
        </p:nvSpPr>
        <p:spPr>
          <a:xfrm>
            <a:off x="132159" y="16082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ドローンはそらとぶ</a:t>
            </a:r>
          </a:p>
          <a:p>
            <a:pPr/>
            <a:r>
              <a:t>コンピューター</a:t>
            </a:r>
          </a:p>
        </p:txBody>
      </p:sp>
      <p:pic>
        <p:nvPicPr>
          <p:cNvPr id="4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872" y="4378325"/>
            <a:ext cx="5945056" cy="5945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8501" y="5311418"/>
            <a:ext cx="2727798" cy="2556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3726" y="3017404"/>
            <a:ext cx="4198831" cy="7154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164" y="4507653"/>
            <a:ext cx="2579324" cy="1295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414" y="6721598"/>
            <a:ext cx="1384824" cy="2720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8547" y="322301"/>
            <a:ext cx="3092558" cy="309255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福野 泰介…"/>
          <p:cNvSpPr txBox="1"/>
          <p:nvPr/>
        </p:nvSpPr>
        <p:spPr>
          <a:xfrm>
            <a:off x="3825675" y="709471"/>
            <a:ext cx="4626865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 泰介</a:t>
            </a:r>
          </a:p>
          <a:p>
            <a:pPr/>
            <a:r>
              <a:t>福井高専卒業</a:t>
            </a:r>
          </a:p>
          <a:p>
            <a:pPr/>
            <a:r>
              <a:t>IchigoJam発明者</a:t>
            </a:r>
          </a:p>
          <a:p>
            <a:pPr/>
            <a:r>
              <a:t>オープンデータ伝道師</a:t>
            </a:r>
          </a:p>
        </p:txBody>
      </p:sp>
      <p:sp>
        <p:nvSpPr>
          <p:cNvPr id="257" name="スマホアプリの会社…"/>
          <p:cNvSpPr txBox="1"/>
          <p:nvPr/>
        </p:nvSpPr>
        <p:spPr>
          <a:xfrm>
            <a:off x="3521796" y="4924794"/>
            <a:ext cx="5575174" cy="3340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スマホアプリの会社</a:t>
            </a:r>
          </a:p>
          <a:p>
            <a:pPr>
              <a:defRPr sz="3000"/>
            </a:pPr>
            <a:r>
              <a:t>株式会社 jig.jp 創業者＆会長</a:t>
            </a:r>
          </a:p>
          <a:p>
            <a:pPr>
              <a:defRPr sz="3000"/>
            </a:pPr>
            <a:r>
              <a:t>福井高専未来戦略アドバイザー</a:t>
            </a:r>
          </a:p>
          <a:p>
            <a:pPr>
              <a:defRPr sz="3000"/>
            </a:pPr>
          </a:p>
          <a:p>
            <a:pPr>
              <a:defRPr sz="3000"/>
            </a:pPr>
            <a:r>
              <a:t>プログラミングのきっかけを！</a:t>
            </a:r>
          </a:p>
          <a:p>
            <a:pPr>
              <a:defRPr sz="3000"/>
            </a:pPr>
            <a:r>
              <a:t>2014.4.1 IchigoJam 発表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5825" y="5537200"/>
            <a:ext cx="6527284" cy="396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5079" y="597398"/>
            <a:ext cx="5756178" cy="396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033" y="1802559"/>
            <a:ext cx="5756177" cy="1214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8424" y="7120300"/>
            <a:ext cx="5139262" cy="1052409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ドローンをあやつる…"/>
          <p:cNvSpPr txBox="1"/>
          <p:nvPr/>
        </p:nvSpPr>
        <p:spPr>
          <a:xfrm>
            <a:off x="557459" y="3471333"/>
            <a:ext cx="576732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ドローンをあやつる</a:t>
            </a:r>
          </a:p>
          <a:p>
            <a:pPr>
              <a:defRPr sz="3200"/>
            </a:pPr>
            <a:r>
              <a:t>拡張ボード「フルーツポンチ」</a:t>
            </a:r>
          </a:p>
        </p:txBody>
      </p:sp>
      <p:sp>
        <p:nvSpPr>
          <p:cNvPr id="423" name="https://na-s.jp/FruitPunch/"/>
          <p:cNvSpPr txBox="1"/>
          <p:nvPr/>
        </p:nvSpPr>
        <p:spPr>
          <a:xfrm>
            <a:off x="1351869" y="4673600"/>
            <a:ext cx="417850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https://na-s.jp/FruitPunch/</a:t>
            </a:r>
          </a:p>
        </p:txBody>
      </p:sp>
      <p:sp>
        <p:nvSpPr>
          <p:cNvPr id="424" name="Arrow"/>
          <p:cNvSpPr/>
          <p:nvPr/>
        </p:nvSpPr>
        <p:spPr>
          <a:xfrm rot="5400000">
            <a:off x="8881533" y="4651163"/>
            <a:ext cx="795867" cy="79586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5" name="慎重にまっすぐ…"/>
          <p:cNvSpPr txBox="1"/>
          <p:nvPr/>
        </p:nvSpPr>
        <p:spPr>
          <a:xfrm>
            <a:off x="9850202" y="4594860"/>
            <a:ext cx="308224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慎重にまっすぐ</a:t>
            </a:r>
          </a:p>
          <a:p>
            <a:pPr>
              <a:defRPr sz="3200"/>
            </a:pPr>
            <a:r>
              <a:t>挿し込む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433" name="とんで！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とんで！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872" y="-650875"/>
            <a:ext cx="5945056" cy="5945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8501" y="282218"/>
            <a:ext cx="2727797" cy="2556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3" name="Connection Line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41" name="Group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439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442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3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445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6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4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451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452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453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505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459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45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5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6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6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465" name="Rectangle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6" name="Rectangle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7" name="Rounded Rectangle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8" name="Rounded Rectangle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470" name="Rectangle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1" name="Rectangle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2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6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5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Connection Line"/>
          <p:cNvSpPr/>
          <p:nvPr/>
        </p:nvSpPr>
        <p:spPr>
          <a:xfrm>
            <a:off x="7804291" y="4459067"/>
            <a:ext cx="4162647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7" name="Rounded Rectangle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7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83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84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485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486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487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4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4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489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0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1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2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3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95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1941" y="4986377"/>
            <a:ext cx="3773227" cy="2598174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上"/>
          <p:cNvSpPr txBox="1"/>
          <p:nvPr/>
        </p:nvSpPr>
        <p:spPr>
          <a:xfrm>
            <a:off x="8228245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上</a:t>
            </a:r>
          </a:p>
        </p:txBody>
      </p:sp>
      <p:sp>
        <p:nvSpPr>
          <p:cNvPr id="498" name="下"/>
          <p:cNvSpPr txBox="1"/>
          <p:nvPr/>
        </p:nvSpPr>
        <p:spPr>
          <a:xfrm>
            <a:off x="817744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下</a:t>
            </a:r>
          </a:p>
        </p:txBody>
      </p:sp>
      <p:sp>
        <p:nvSpPr>
          <p:cNvPr id="499" name="上"/>
          <p:cNvSpPr txBox="1"/>
          <p:nvPr/>
        </p:nvSpPr>
        <p:spPr>
          <a:xfrm>
            <a:off x="6460864" y="787096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33989"/>
                    <a:satOff val="3917"/>
                    <a:lumOff val="-6666"/>
                  </a:schemeClr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上</a:t>
            </a:r>
          </a:p>
        </p:txBody>
      </p:sp>
      <p:sp>
        <p:nvSpPr>
          <p:cNvPr id="500" name="FruitPunch"/>
          <p:cNvSpPr txBox="1"/>
          <p:nvPr/>
        </p:nvSpPr>
        <p:spPr>
          <a:xfrm>
            <a:off x="9847599" y="8947525"/>
            <a:ext cx="279760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546623"/>
                    <a:satOff val="7767"/>
                    <a:lumOff val="-14512"/>
                  </a:schemeClr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FruitPunch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7339319" y="8245580"/>
            <a:ext cx="3686403" cy="7101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02" name="Line"/>
          <p:cNvSpPr/>
          <p:nvPr/>
        </p:nvSpPr>
        <p:spPr>
          <a:xfrm flipH="1" flipV="1">
            <a:off x="9049574" y="7636638"/>
            <a:ext cx="1929901" cy="12922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XXXZXZXZXZXZXZX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XZXXZXZXZXZXX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11" name="いろいろでる、おちつくまでまつ"/>
          <p:cNvSpPr txBox="1"/>
          <p:nvPr/>
        </p:nvSpPr>
        <p:spPr>
          <a:xfrm>
            <a:off x="73024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いろいろでる、おちつくまでまつ</a:t>
            </a:r>
          </a:p>
        </p:txBody>
      </p:sp>
      <p:sp>
        <p:nvSpPr>
          <p:cNvPr id="512" name="Rectangle"/>
          <p:cNvSpPr/>
          <p:nvPr/>
        </p:nvSpPr>
        <p:spPr>
          <a:xfrm>
            <a:off x="643466" y="3761630"/>
            <a:ext cx="194271" cy="731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XXXZXZXZXZXZXZX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XZXXZXZXZXZXX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15" name="Rectangle"/>
          <p:cNvSpPr/>
          <p:nvPr/>
        </p:nvSpPr>
        <p:spPr>
          <a:xfrm>
            <a:off x="1333500" y="3748930"/>
            <a:ext cx="194271" cy="7317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6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A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2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1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2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24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A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27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532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52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0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1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6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37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53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40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541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542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54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4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47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この LED をつけてもらおう…"/>
          <p:cNvSpPr txBox="1"/>
          <p:nvPr>
            <p:ph type="title"/>
          </p:nvPr>
        </p:nvSpPr>
        <p:spPr>
          <a:xfrm>
            <a:off x="1514872" y="7696462"/>
            <a:ext cx="8879615" cy="1976174"/>
          </a:xfrm>
          <a:prstGeom prst="rect">
            <a:avLst/>
          </a:prstGeom>
        </p:spPr>
        <p:txBody>
          <a:bodyPr/>
          <a:lstStyle/>
          <a:p>
            <a:pPr defTabSz="479044">
              <a:defRPr sz="4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をつけてもらおう</a:t>
            </a:r>
          </a:p>
          <a:p>
            <a:pPr defTabSz="479044">
              <a:defRPr sz="4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（よこから、のぞいてみてね）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Arrow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0297" y="-638687"/>
            <a:ext cx="8635880" cy="5946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5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59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6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6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3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70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71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2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73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7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76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77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78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82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7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58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89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9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92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9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4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9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00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1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0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03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604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608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60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12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16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1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1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20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2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2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6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29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3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32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63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4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5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3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642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64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645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6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649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651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652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53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654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7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8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659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660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663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64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665" name="?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?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め</a:t>
            </a:r>
          </a:p>
        </p:txBody>
      </p:sp>
      <p:sp>
        <p:nvSpPr>
          <p:cNvPr id="666" name="/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/</a:t>
            </a:r>
          </a:p>
        </p:txBody>
      </p:sp>
      <p:sp>
        <p:nvSpPr>
          <p:cNvPr id="667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668" name="?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?</a:t>
            </a:r>
          </a:p>
        </p:txBody>
      </p:sp>
      <p:pic>
        <p:nvPicPr>
          <p:cNvPr id="66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1" name="Circle"/>
          <p:cNvSpPr/>
          <p:nvPr/>
        </p:nvSpPr>
        <p:spPr>
          <a:xfrm>
            <a:off x="8503345" y="7881354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2" name="め"/>
          <p:cNvSpPr txBox="1"/>
          <p:nvPr/>
        </p:nvSpPr>
        <p:spPr>
          <a:xfrm>
            <a:off x="8938883" y="8285142"/>
            <a:ext cx="2921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め</a:t>
            </a:r>
          </a:p>
        </p:txBody>
      </p:sp>
      <p:sp>
        <p:nvSpPr>
          <p:cNvPr id="673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?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?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67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677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Circle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127000" y="262466"/>
            <a:ext cx="12750800" cy="92286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5" name="Titl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/>
          <a:p>
            <a:pPr>
              <a:defRPr sz="84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66" name="伝えたいこと、3つ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伝えたいこと、3つ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1. コンピューターやばい！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2. 創るの楽しい！</a:t>
            </a:r>
          </a:p>
          <a:p>
            <a: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3. 学ぶの楽しそう！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575" y="596658"/>
            <a:ext cx="10585650" cy="882826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すべてのこどもたちにプログラミングを！"/>
          <p:cNvSpPr txBox="1"/>
          <p:nvPr/>
        </p:nvSpPr>
        <p:spPr>
          <a:xfrm>
            <a:off x="4075429" y="8885888"/>
            <a:ext cx="875538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すべてのこどもたちにプログラミングを！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ドローンをとばそ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ドローンをとばそう</a:t>
            </a:r>
          </a:p>
        </p:txBody>
      </p:sp>
      <p:pic>
        <p:nvPicPr>
          <p:cNvPr id="6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?“FP QRUN"/>
          <p:cNvSpPr txBox="1"/>
          <p:nvPr/>
        </p:nvSpPr>
        <p:spPr>
          <a:xfrm>
            <a:off x="390525" y="2323633"/>
            <a:ext cx="12223750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?“FP QRUN</a:t>
            </a: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pic>
        <p:nvPicPr>
          <p:cNvPr id="6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とばす！"/>
          <p:cNvSpPr txBox="1"/>
          <p:nvPr>
            <p:ph type="title"/>
          </p:nvPr>
        </p:nvSpPr>
        <p:spPr>
          <a:xfrm>
            <a:off x="409971" y="3767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とばす！</a:t>
            </a:r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5003" y="2386060"/>
            <a:ext cx="496278" cy="442138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15秒したら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15秒したら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自動着地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ドローンの中にも…"/>
          <p:cNvSpPr txBox="1"/>
          <p:nvPr>
            <p:ph type="title"/>
          </p:nvPr>
        </p:nvSpPr>
        <p:spPr>
          <a:xfrm>
            <a:off x="132159" y="473669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ドローンの中にも</a:t>
            </a:r>
          </a:p>
          <a:p>
            <a:pPr/>
            <a:r>
              <a:t>コンピューター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4474" y="1953805"/>
            <a:ext cx="8815852" cy="8815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6188" y="5213971"/>
            <a:ext cx="1754024" cy="1643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701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69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4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5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06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07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08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09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0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1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716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717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718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722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719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0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23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726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28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29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7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2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sp>
        <p:nvSpPr>
          <p:cNvPr id="735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736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7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7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745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0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47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4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753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8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755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5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"/>
                  <a:ea typeface="IchigoJam 1.4"/>
                  <a:cs typeface="IchigoJam 1.4"/>
                  <a:sym typeface="IchigoJam 1.4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272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"/>
                <a:ea typeface="Times"/>
                <a:cs typeface="Times"/>
                <a:sym typeface="Times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63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64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7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767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76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7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777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774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5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6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78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779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785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782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3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4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86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787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88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9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90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9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94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95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96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97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800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801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805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802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3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4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06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8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812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813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8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</a:p>
        </p:txBody>
      </p:sp>
      <p:grpSp>
        <p:nvGrpSpPr>
          <p:cNvPr id="822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81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26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82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2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9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830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1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832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837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838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839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840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8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845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8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8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852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84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0357" y="-261017"/>
            <a:ext cx="15001973" cy="11251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72" y="0"/>
            <a:ext cx="1261865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5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5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6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8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874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875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87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882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87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9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 GOTO1</a:t>
            </a:r>
          </a:p>
        </p:txBody>
      </p:sp>
      <p:sp>
        <p:nvSpPr>
          <p:cNvPr id="902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903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90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07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908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12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90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9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91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9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923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9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6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930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2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2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ドローンをじゅんび…"/>
          <p:cNvSpPr txBox="1"/>
          <p:nvPr>
            <p:ph type="title"/>
          </p:nvPr>
        </p:nvSpPr>
        <p:spPr>
          <a:xfrm>
            <a:off x="132159" y="16590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ドローンをじゅんび</a:t>
            </a:r>
          </a:p>
          <a:p>
            <a:pPr/>
            <a:r>
              <a:t>（しょかいだけ）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872" y="4378325"/>
            <a:ext cx="5945056" cy="5945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4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5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6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9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940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970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43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4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4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4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1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2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61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56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7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8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9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0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2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5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66" name="Connection Line"/>
          <p:cNvCxnSpPr>
            <a:stCxn id="964" idx="0"/>
            <a:endCxn id="967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67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4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1015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4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5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90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6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7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8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9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6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7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3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5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6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02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97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8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9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0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1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3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4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5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6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07" name="Connection Line"/>
          <p:cNvCxnSpPr>
            <a:stCxn id="1005" idx="0"/>
            <a:endCxn id="1008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08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8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0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1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2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3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2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3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1024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5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1026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7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1028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29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30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1031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1037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1032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3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4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5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6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38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9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0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1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42" name="Connection Line"/>
          <p:cNvCxnSpPr>
            <a:stCxn id="1040" idx="0"/>
            <a:endCxn id="1043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43" name="Rounded Rectangle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5" name="Connection Line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10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105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56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1052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53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54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55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058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1059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1062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10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作動をメールで通知！…"/>
          <p:cNvSpPr txBox="1"/>
          <p:nvPr/>
        </p:nvSpPr>
        <p:spPr>
          <a:xfrm>
            <a:off x="36736" y="6262355"/>
            <a:ext cx="4820261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068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10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1078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1074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5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6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7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10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3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4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1090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1085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6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7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8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9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91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2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3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4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8" name="Connection Line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99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97" name="Line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じぶんのドローンのIDをメモ！"/>
          <p:cNvSpPr txBox="1"/>
          <p:nvPr/>
        </p:nvSpPr>
        <p:spPr>
          <a:xfrm>
            <a:off x="959612" y="8293100"/>
            <a:ext cx="1108557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じぶんのドローンのIDをメモ！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294216"/>
            <a:ext cx="11709400" cy="75057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Rectangle"/>
          <p:cNvSpPr/>
          <p:nvPr/>
        </p:nvSpPr>
        <p:spPr>
          <a:xfrm>
            <a:off x="6697860" y="4589660"/>
            <a:ext cx="1354205" cy="464940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Rectangle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4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5" name="Rounded Rectangle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0" name="Connection Line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1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108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141" name="Connection Line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10" name="Rectangle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1" name="Rounded Rectangle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116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1112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3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4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5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42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43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19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0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1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2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128" name="Group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1123" name="Rounded Rectangle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4" name="Rectangle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5" name="Rectangle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6" name="Rectangle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7" name="Rectangle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29" name="Rounded Rectangle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0" name="Rounded Rectangle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1" name="Rounded Rectangle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2" name="Rounded Rectangle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133" name="Connection Line"/>
          <p:cNvCxnSpPr>
            <a:stCxn id="1131" idx="0"/>
            <a:endCxn id="1134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134" name="Rounded Rectangle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4" name="Connection Line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136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137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138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39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149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1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2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156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15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16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7" name="ドローンをプログラミングし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ドローンをプログラミングし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ミッションをクリアせよ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x ドローン</a:t>
            </a:r>
          </a:p>
        </p:txBody>
      </p:sp>
      <p:pic>
        <p:nvPicPr>
          <p:cNvPr id="1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169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170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pic>
        <p:nvPicPr>
          <p:cNvPr id="1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20511" r="0" b="20511"/>
          <a:stretch>
            <a:fillRect/>
          </a:stretch>
        </p:blipFill>
        <p:spPr>
          <a:xfrm>
            <a:off x="5398832" y="4832999"/>
            <a:ext cx="10245788" cy="3858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8409" b="10363"/>
          <a:stretch>
            <a:fillRect/>
          </a:stretch>
        </p:blipFill>
        <p:spPr>
          <a:xfrm>
            <a:off x="-80752" y="4828456"/>
            <a:ext cx="6577163" cy="3867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177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0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84" name="Group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181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2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3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18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1197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1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2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119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06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20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10 ?”FP QU 50…"/>
          <p:cNvSpPr txBox="1"/>
          <p:nvPr/>
        </p:nvSpPr>
        <p:spPr>
          <a:xfrm>
            <a:off x="390525" y="3280835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?”FP QU 50</a:t>
            </a:r>
          </a:p>
          <a:p>
            <a: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?”FP QD 50</a:t>
            </a:r>
          </a:p>
          <a:p>
            <a: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?”FP QRUN</a:t>
            </a:r>
          </a:p>
        </p:txBody>
      </p:sp>
      <p:sp>
        <p:nvSpPr>
          <p:cNvPr id="1213" name="こんどは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こんどは10から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10511228" y="3256619"/>
            <a:ext cx="687067" cy="714045"/>
            <a:chOff x="0" y="0"/>
            <a:chExt cx="687066" cy="714044"/>
          </a:xfrm>
        </p:grpSpPr>
        <p:sp>
          <p:nvSpPr>
            <p:cNvPr id="1214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5" name="Line"/>
            <p:cNvSpPr/>
            <p:nvPr/>
          </p:nvSpPr>
          <p:spPr>
            <a:xfrm flipH="1" flipV="1">
              <a:off x="97701" y="482195"/>
              <a:ext cx="42520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6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18" name="Arrow"/>
          <p:cNvSpPr/>
          <p:nvPr/>
        </p:nvSpPr>
        <p:spPr>
          <a:xfrm rot="16200000">
            <a:off x="2700645" y="581999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9" name="Shift+め"/>
          <p:cNvSpPr txBox="1"/>
          <p:nvPr/>
        </p:nvSpPr>
        <p:spPr>
          <a:xfrm>
            <a:off x="1536279" y="6263845"/>
            <a:ext cx="3550777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sp>
        <p:nvSpPr>
          <p:cNvPr id="1220" name="Shift+2"/>
          <p:cNvSpPr txBox="1"/>
          <p:nvPr/>
        </p:nvSpPr>
        <p:spPr>
          <a:xfrm>
            <a:off x="1859160" y="698647"/>
            <a:ext cx="365614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Shift+2</a:t>
            </a:r>
          </a:p>
        </p:txBody>
      </p:sp>
      <p:sp>
        <p:nvSpPr>
          <p:cNvPr id="1221" name="Arrow"/>
          <p:cNvSpPr/>
          <p:nvPr/>
        </p:nvSpPr>
        <p:spPr>
          <a:xfrm flipH="1" rot="16200000">
            <a:off x="3330211" y="245196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25" name="Group"/>
          <p:cNvGrpSpPr/>
          <p:nvPr/>
        </p:nvGrpSpPr>
        <p:grpSpPr>
          <a:xfrm>
            <a:off x="10511228" y="4123963"/>
            <a:ext cx="687067" cy="714045"/>
            <a:chOff x="0" y="0"/>
            <a:chExt cx="687066" cy="714044"/>
          </a:xfrm>
        </p:grpSpPr>
        <p:sp>
          <p:nvSpPr>
            <p:cNvPr id="1222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3" name="Line"/>
            <p:cNvSpPr/>
            <p:nvPr/>
          </p:nvSpPr>
          <p:spPr>
            <a:xfrm flipH="1" flipV="1">
              <a:off x="97701" y="482195"/>
              <a:ext cx="42520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4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29" name="Group"/>
          <p:cNvGrpSpPr/>
          <p:nvPr/>
        </p:nvGrpSpPr>
        <p:grpSpPr>
          <a:xfrm>
            <a:off x="9579895" y="4898663"/>
            <a:ext cx="687067" cy="714045"/>
            <a:chOff x="0" y="0"/>
            <a:chExt cx="687066" cy="714044"/>
          </a:xfrm>
        </p:grpSpPr>
        <p:sp>
          <p:nvSpPr>
            <p:cNvPr id="122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7" name="Line"/>
            <p:cNvSpPr/>
            <p:nvPr/>
          </p:nvSpPr>
          <p:spPr>
            <a:xfrm flipH="1" flipV="1">
              <a:off x="97701" y="482195"/>
              <a:ext cx="42520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30" name="おわりの”はしょうりゃくOK…"/>
          <p:cNvSpPr txBox="1"/>
          <p:nvPr/>
        </p:nvSpPr>
        <p:spPr>
          <a:xfrm>
            <a:off x="722823" y="8371086"/>
            <a:ext cx="5177689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おわりの”はしょうりゃくOK</a:t>
            </a:r>
          </a:p>
          <a:p>
            <a: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つづけたいばあいはつけよう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4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1235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1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8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1035" y="2721735"/>
            <a:ext cx="6062730" cy="606273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ello EDU"/>
          <p:cNvSpPr txBox="1"/>
          <p:nvPr/>
        </p:nvSpPr>
        <p:spPr>
          <a:xfrm>
            <a:off x="5128971" y="8213822"/>
            <a:ext cx="274685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Tello EDU</a:t>
            </a:r>
          </a:p>
        </p:txBody>
      </p:sp>
      <p:sp>
        <p:nvSpPr>
          <p:cNvPr id="286" name="1.ドローンのでんげんボタンをみじかくおす…"/>
          <p:cNvSpPr txBox="1"/>
          <p:nvPr/>
        </p:nvSpPr>
        <p:spPr>
          <a:xfrm>
            <a:off x="1240027" y="723136"/>
            <a:ext cx="1052474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chemeClr val="accent5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1.ドローンのでんげんボタンをみじかくおす</a:t>
            </a:r>
          </a:p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 *5秒ながおしするとWiFiリセット</a:t>
            </a:r>
          </a:p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2.黄色てんめつになるまでまつ）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24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15 ?”FP QFL B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15 ?”FP QFL B</a:t>
            </a:r>
          </a:p>
        </p:txBody>
      </p:sp>
      <p:sp>
        <p:nvSpPr>
          <p:cNvPr id="1249" name="つい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ついか！</a:t>
            </a:r>
          </a:p>
        </p:txBody>
      </p:sp>
      <p:grpSp>
        <p:nvGrpSpPr>
          <p:cNvPr id="1253" name="Group"/>
          <p:cNvGrpSpPr/>
          <p:nvPr/>
        </p:nvGrpSpPr>
        <p:grpSpPr>
          <a:xfrm>
            <a:off x="10439261" y="3686973"/>
            <a:ext cx="891680" cy="926691"/>
            <a:chOff x="0" y="0"/>
            <a:chExt cx="891678" cy="926690"/>
          </a:xfrm>
        </p:grpSpPr>
        <p:sp>
          <p:nvSpPr>
            <p:cNvPr id="125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54" name="Shift+2"/>
          <p:cNvSpPr txBox="1"/>
          <p:nvPr/>
        </p:nvSpPr>
        <p:spPr>
          <a:xfrm>
            <a:off x="1926894" y="1189713"/>
            <a:ext cx="365614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Shift+2</a:t>
            </a:r>
          </a:p>
        </p:txBody>
      </p:sp>
      <p:sp>
        <p:nvSpPr>
          <p:cNvPr id="1255" name="Arrow"/>
          <p:cNvSpPr/>
          <p:nvPr/>
        </p:nvSpPr>
        <p:spPr>
          <a:xfrm flipH="1" rot="16200000">
            <a:off x="3397945" y="294303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6" name="Arrow"/>
          <p:cNvSpPr/>
          <p:nvPr/>
        </p:nvSpPr>
        <p:spPr>
          <a:xfrm rot="16200000">
            <a:off x="2666778" y="4665852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7" name="Shift+め"/>
          <p:cNvSpPr txBox="1"/>
          <p:nvPr/>
        </p:nvSpPr>
        <p:spPr>
          <a:xfrm>
            <a:off x="1502413" y="510970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61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26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6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6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1270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1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72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3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FruitPunch…"/>
          <p:cNvSpPr txBox="1"/>
          <p:nvPr/>
        </p:nvSpPr>
        <p:spPr>
          <a:xfrm>
            <a:off x="160065" y="8237622"/>
            <a:ext cx="458617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FruitPunch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(WiFiクライアント）</a:t>
            </a:r>
          </a:p>
        </p:txBody>
      </p:sp>
      <p:pic>
        <p:nvPicPr>
          <p:cNvPr id="1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7197" y="-276989"/>
            <a:ext cx="3844506" cy="3844506"/>
          </a:xfrm>
          <a:prstGeom prst="rect">
            <a:avLst/>
          </a:prstGeom>
          <a:ln w="12700">
            <a:miter lim="400000"/>
          </a:ln>
        </p:spPr>
      </p:pic>
      <p:sp>
        <p:nvSpPr>
          <p:cNvPr id="1277" name="Tello EDU…"/>
          <p:cNvSpPr txBox="1"/>
          <p:nvPr/>
        </p:nvSpPr>
        <p:spPr>
          <a:xfrm>
            <a:off x="9003563" y="3001728"/>
            <a:ext cx="367177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Tello EDU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(WiFiルーター）</a:t>
            </a:r>
          </a:p>
        </p:txBody>
      </p:sp>
      <p:pic>
        <p:nvPicPr>
          <p:cNvPr id="12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674" y="5437072"/>
            <a:ext cx="4126957" cy="2841746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Line"/>
          <p:cNvSpPr/>
          <p:nvPr/>
        </p:nvSpPr>
        <p:spPr>
          <a:xfrm flipV="1">
            <a:off x="4637463" y="3068264"/>
            <a:ext cx="4050497" cy="2903904"/>
          </a:xfrm>
          <a:prstGeom prst="line">
            <a:avLst/>
          </a:prstGeom>
          <a:ln w="254000">
            <a:solidFill>
              <a:schemeClr val="accent3">
                <a:hueOff val="-333989"/>
                <a:satOff val="3917"/>
                <a:lumOff val="-66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2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45021" y="485418"/>
            <a:ext cx="1788857" cy="167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8724" y="6420551"/>
            <a:ext cx="1788857" cy="1676226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フライトプラン"/>
          <p:cNvSpPr txBox="1"/>
          <p:nvPr/>
        </p:nvSpPr>
        <p:spPr>
          <a:xfrm>
            <a:off x="3791656" y="296333"/>
            <a:ext cx="327355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フライトプラン</a:t>
            </a:r>
          </a:p>
        </p:txBody>
      </p:sp>
      <p:sp>
        <p:nvSpPr>
          <p:cNvPr id="1283" name="まえへ50…"/>
          <p:cNvSpPr txBox="1"/>
          <p:nvPr/>
        </p:nvSpPr>
        <p:spPr>
          <a:xfrm>
            <a:off x="-105559" y="1588388"/>
            <a:ext cx="4353917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まえへ50</a:t>
            </a:r>
          </a:p>
          <a:p>
            <a:pPr/>
            <a:r>
              <a:t>フリップ（バック）</a:t>
            </a:r>
          </a:p>
          <a:p>
            <a:pPr/>
            <a:r>
              <a:t>うしろへ50</a:t>
            </a:r>
          </a:p>
          <a:p>
            <a:pPr/>
            <a:r>
              <a:t>じっこう！</a:t>
            </a:r>
          </a:p>
        </p:txBody>
      </p:sp>
      <p:sp>
        <p:nvSpPr>
          <p:cNvPr id="1284" name="Double Arrow"/>
          <p:cNvSpPr/>
          <p:nvPr/>
        </p:nvSpPr>
        <p:spPr>
          <a:xfrm>
            <a:off x="5689544" y="6578544"/>
            <a:ext cx="2175538" cy="558801"/>
          </a:xfrm>
          <a:prstGeom prst="left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5" name="Double Arrow"/>
          <p:cNvSpPr/>
          <p:nvPr/>
        </p:nvSpPr>
        <p:spPr>
          <a:xfrm rot="16200000">
            <a:off x="5689544" y="6578544"/>
            <a:ext cx="2175538" cy="558801"/>
          </a:xfrm>
          <a:prstGeom prst="left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86" name="QF"/>
          <p:cNvSpPr txBox="1"/>
          <p:nvPr/>
        </p:nvSpPr>
        <p:spPr>
          <a:xfrm>
            <a:off x="6373545" y="5264200"/>
            <a:ext cx="75301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QF</a:t>
            </a:r>
          </a:p>
        </p:txBody>
      </p:sp>
      <p:sp>
        <p:nvSpPr>
          <p:cNvPr id="1287" name="QB"/>
          <p:cNvSpPr txBox="1"/>
          <p:nvPr/>
        </p:nvSpPr>
        <p:spPr>
          <a:xfrm>
            <a:off x="6347106" y="7886200"/>
            <a:ext cx="803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QB</a:t>
            </a:r>
          </a:p>
        </p:txBody>
      </p:sp>
      <p:sp>
        <p:nvSpPr>
          <p:cNvPr id="1288" name="QL"/>
          <p:cNvSpPr txBox="1"/>
          <p:nvPr/>
        </p:nvSpPr>
        <p:spPr>
          <a:xfrm>
            <a:off x="5004295" y="6578545"/>
            <a:ext cx="75301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QL</a:t>
            </a:r>
          </a:p>
        </p:txBody>
      </p:sp>
      <p:sp>
        <p:nvSpPr>
          <p:cNvPr id="1289" name="QR"/>
          <p:cNvSpPr txBox="1"/>
          <p:nvPr/>
        </p:nvSpPr>
        <p:spPr>
          <a:xfrm>
            <a:off x="7896948" y="6578545"/>
            <a:ext cx="80970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QR</a:t>
            </a:r>
          </a:p>
        </p:txBody>
      </p:sp>
      <p:sp>
        <p:nvSpPr>
          <p:cNvPr id="1290" name="Double Arrow"/>
          <p:cNvSpPr/>
          <p:nvPr/>
        </p:nvSpPr>
        <p:spPr>
          <a:xfrm rot="16200000">
            <a:off x="9907743" y="6616644"/>
            <a:ext cx="2175537" cy="558801"/>
          </a:xfrm>
          <a:prstGeom prst="left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1" name="QU"/>
          <p:cNvSpPr txBox="1"/>
          <p:nvPr/>
        </p:nvSpPr>
        <p:spPr>
          <a:xfrm>
            <a:off x="10579917" y="5181989"/>
            <a:ext cx="8311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</a:t>
            </a:r>
          </a:p>
        </p:txBody>
      </p:sp>
      <p:sp>
        <p:nvSpPr>
          <p:cNvPr id="1292" name="QTL"/>
          <p:cNvSpPr txBox="1"/>
          <p:nvPr/>
        </p:nvSpPr>
        <p:spPr>
          <a:xfrm>
            <a:off x="8952763" y="6616645"/>
            <a:ext cx="102687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QTL</a:t>
            </a:r>
          </a:p>
        </p:txBody>
      </p:sp>
      <p:sp>
        <p:nvSpPr>
          <p:cNvPr id="1293" name="QD"/>
          <p:cNvSpPr txBox="1"/>
          <p:nvPr/>
        </p:nvSpPr>
        <p:spPr>
          <a:xfrm>
            <a:off x="10583346" y="8051300"/>
            <a:ext cx="82433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QD</a:t>
            </a:r>
          </a:p>
        </p:txBody>
      </p:sp>
      <p:sp>
        <p:nvSpPr>
          <p:cNvPr id="1294" name="QTR"/>
          <p:cNvSpPr txBox="1"/>
          <p:nvPr/>
        </p:nvSpPr>
        <p:spPr>
          <a:xfrm>
            <a:off x="11960588" y="6616645"/>
            <a:ext cx="108356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QTR</a:t>
            </a:r>
          </a:p>
        </p:txBody>
      </p:sp>
      <p:sp>
        <p:nvSpPr>
          <p:cNvPr id="1311" name="Connection Line"/>
          <p:cNvSpPr/>
          <p:nvPr/>
        </p:nvSpPr>
        <p:spPr>
          <a:xfrm>
            <a:off x="9938137" y="6663246"/>
            <a:ext cx="2139819" cy="575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7" fill="norm" stroke="1" extrusionOk="0">
                <a:moveTo>
                  <a:pt x="0" y="16217"/>
                </a:moveTo>
                <a:cubicBezTo>
                  <a:pt x="6954" y="-4702"/>
                  <a:pt x="14154" y="-5383"/>
                  <a:pt x="21600" y="14174"/>
                </a:cubicBezTo>
              </a:path>
            </a:pathLst>
          </a:custGeom>
          <a:ln w="1270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96" name="まえ"/>
          <p:cNvSpPr txBox="1"/>
          <p:nvPr/>
        </p:nvSpPr>
        <p:spPr>
          <a:xfrm>
            <a:off x="6362699" y="4937844"/>
            <a:ext cx="774701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まえ</a:t>
            </a:r>
          </a:p>
        </p:txBody>
      </p:sp>
      <p:sp>
        <p:nvSpPr>
          <p:cNvPr id="1297" name="うしろ"/>
          <p:cNvSpPr txBox="1"/>
          <p:nvPr/>
        </p:nvSpPr>
        <p:spPr>
          <a:xfrm>
            <a:off x="6196306" y="8377656"/>
            <a:ext cx="1104901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うしろ</a:t>
            </a:r>
          </a:p>
        </p:txBody>
      </p:sp>
      <p:sp>
        <p:nvSpPr>
          <p:cNvPr id="1298" name="みぎ"/>
          <p:cNvSpPr txBox="1"/>
          <p:nvPr/>
        </p:nvSpPr>
        <p:spPr>
          <a:xfrm>
            <a:off x="7924322" y="6172200"/>
            <a:ext cx="774701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みぎ</a:t>
            </a:r>
          </a:p>
        </p:txBody>
      </p:sp>
      <p:sp>
        <p:nvSpPr>
          <p:cNvPr id="1299" name="ひだり"/>
          <p:cNvSpPr txBox="1"/>
          <p:nvPr/>
        </p:nvSpPr>
        <p:spPr>
          <a:xfrm>
            <a:off x="4875982" y="6227246"/>
            <a:ext cx="1104901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ひだり</a:t>
            </a:r>
          </a:p>
        </p:txBody>
      </p:sp>
      <p:sp>
        <p:nvSpPr>
          <p:cNvPr id="1300" name="した"/>
          <p:cNvSpPr txBox="1"/>
          <p:nvPr/>
        </p:nvSpPr>
        <p:spPr>
          <a:xfrm>
            <a:off x="10620695" y="8567822"/>
            <a:ext cx="774701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した</a:t>
            </a:r>
          </a:p>
        </p:txBody>
      </p:sp>
      <p:sp>
        <p:nvSpPr>
          <p:cNvPr id="1301" name="うえ"/>
          <p:cNvSpPr txBox="1"/>
          <p:nvPr/>
        </p:nvSpPr>
        <p:spPr>
          <a:xfrm>
            <a:off x="10608161" y="4733502"/>
            <a:ext cx="774701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うえ</a:t>
            </a:r>
          </a:p>
        </p:txBody>
      </p:sp>
      <p:sp>
        <p:nvSpPr>
          <p:cNvPr id="1302" name="みぎ…"/>
          <p:cNvSpPr txBox="1"/>
          <p:nvPr/>
        </p:nvSpPr>
        <p:spPr>
          <a:xfrm>
            <a:off x="12086968" y="5745908"/>
            <a:ext cx="88465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t>みぎ</a:t>
            </a:r>
          </a:p>
          <a:p>
            <a:pPr>
              <a:defRPr sz="2600"/>
            </a:pPr>
            <a:r>
              <a:t>むく</a:t>
            </a:r>
          </a:p>
        </p:txBody>
      </p:sp>
      <p:sp>
        <p:nvSpPr>
          <p:cNvPr id="1303" name="ひだり…"/>
          <p:cNvSpPr txBox="1"/>
          <p:nvPr/>
        </p:nvSpPr>
        <p:spPr>
          <a:xfrm>
            <a:off x="8886810" y="5657008"/>
            <a:ext cx="121485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t>ひだり</a:t>
            </a:r>
          </a:p>
          <a:p>
            <a:pPr>
              <a:defRPr sz="2600"/>
            </a:pPr>
            <a:r>
              <a:t>むく</a:t>
            </a:r>
          </a:p>
        </p:txBody>
      </p:sp>
      <p:sp>
        <p:nvSpPr>
          <p:cNvPr id="1304" name="数：動き20〜500、向き1〜360"/>
          <p:cNvSpPr txBox="1"/>
          <p:nvPr/>
        </p:nvSpPr>
        <p:spPr>
          <a:xfrm>
            <a:off x="6426848" y="9193855"/>
            <a:ext cx="5038573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数：動き20〜500、向き1〜360</a:t>
            </a:r>
          </a:p>
        </p:txBody>
      </p:sp>
      <p:sp>
        <p:nvSpPr>
          <p:cNvPr id="1305" name="QF 50…"/>
          <p:cNvSpPr/>
          <p:nvPr/>
        </p:nvSpPr>
        <p:spPr>
          <a:xfrm>
            <a:off x="4061354" y="1167535"/>
            <a:ext cx="2657958" cy="3457907"/>
          </a:xfrm>
          <a:prstGeom prst="rect">
            <a:avLst/>
          </a:prstGeom>
          <a:solidFill>
            <a:srgbClr val="FFFFFF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/>
            </a:pPr>
            <a:r>
              <a:t>QF 50</a:t>
            </a:r>
          </a:p>
          <a:p>
            <a:pPr>
              <a:defRPr sz="4000"/>
            </a:pPr>
            <a:r>
              <a:t>QFL B</a:t>
            </a:r>
          </a:p>
          <a:p>
            <a:pPr>
              <a:defRPr sz="4000"/>
            </a:pPr>
            <a:r>
              <a:t>QB 50</a:t>
            </a:r>
          </a:p>
          <a:p>
            <a:pPr>
              <a:defRPr sz="4000"/>
            </a:pPr>
            <a:r>
              <a:t>QRUN</a:t>
            </a:r>
          </a:p>
        </p:txBody>
      </p:sp>
      <p:pic>
        <p:nvPicPr>
          <p:cNvPr id="13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4863" y="6318194"/>
            <a:ext cx="1104901" cy="1104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0" name="Group"/>
          <p:cNvGrpSpPr/>
          <p:nvPr/>
        </p:nvGrpSpPr>
        <p:grpSpPr>
          <a:xfrm>
            <a:off x="10546432" y="6547683"/>
            <a:ext cx="898160" cy="344818"/>
            <a:chOff x="0" y="0"/>
            <a:chExt cx="898159" cy="344817"/>
          </a:xfrm>
        </p:grpSpPr>
        <p:sp>
          <p:nvSpPr>
            <p:cNvPr id="1307" name="Rounded Rectangle"/>
            <p:cNvSpPr/>
            <p:nvPr/>
          </p:nvSpPr>
          <p:spPr>
            <a:xfrm>
              <a:off x="255875" y="70475"/>
              <a:ext cx="410411" cy="274343"/>
            </a:xfrm>
            <a:prstGeom prst="roundRect">
              <a:avLst>
                <a:gd name="adj" fmla="val 2244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8" name="Line"/>
            <p:cNvSpPr/>
            <p:nvPr/>
          </p:nvSpPr>
          <p:spPr>
            <a:xfrm>
              <a:off x="0" y="7603"/>
              <a:ext cx="351530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09" name="Line"/>
            <p:cNvSpPr/>
            <p:nvPr/>
          </p:nvSpPr>
          <p:spPr>
            <a:xfrm>
              <a:off x="546629" y="0"/>
              <a:ext cx="351531" cy="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４つのステージ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４つのステージ</a:t>
            </a:r>
          </a:p>
          <a:p>
            <a:pPr/>
            <a:r>
              <a:t>（イベントれい）</a:t>
            </a:r>
          </a:p>
        </p:txBody>
      </p:sp>
      <p:pic>
        <p:nvPicPr>
          <p:cNvPr id="1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Oval"/>
          <p:cNvSpPr/>
          <p:nvPr/>
        </p:nvSpPr>
        <p:spPr>
          <a:xfrm>
            <a:off x="1797401" y="2222262"/>
            <a:ext cx="1762595" cy="1753549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7" name="Oval"/>
          <p:cNvSpPr/>
          <p:nvPr/>
        </p:nvSpPr>
        <p:spPr>
          <a:xfrm>
            <a:off x="2051169" y="2474728"/>
            <a:ext cx="1255058" cy="1248617"/>
          </a:xfrm>
          <a:prstGeom prst="ellipse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8" name="ステージ 1 ぴったりちゃくち"/>
          <p:cNvSpPr txBox="1"/>
          <p:nvPr>
            <p:ph type="title"/>
          </p:nvPr>
        </p:nvSpPr>
        <p:spPr>
          <a:xfrm>
            <a:off x="132159" y="48451"/>
            <a:ext cx="12740482" cy="1572619"/>
          </a:xfrm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ステージ 1 ぴったりちゃくち</a:t>
            </a:r>
          </a:p>
        </p:txBody>
      </p:sp>
      <p:pic>
        <p:nvPicPr>
          <p:cNvPr id="1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071" y="7249073"/>
            <a:ext cx="2135255" cy="2135254"/>
          </a:xfrm>
          <a:prstGeom prst="rect">
            <a:avLst/>
          </a:prstGeom>
          <a:ln w="12700">
            <a:miter lim="400000"/>
          </a:ln>
        </p:spPr>
      </p:pic>
      <p:sp>
        <p:nvSpPr>
          <p:cNvPr id="1320" name="Line"/>
          <p:cNvSpPr/>
          <p:nvPr/>
        </p:nvSpPr>
        <p:spPr>
          <a:xfrm>
            <a:off x="1099240" y="7374466"/>
            <a:ext cx="3158917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1" name="中心点からの…"/>
          <p:cNvSpPr txBox="1"/>
          <p:nvPr/>
        </p:nvSpPr>
        <p:spPr>
          <a:xfrm>
            <a:off x="5273212" y="3140762"/>
            <a:ext cx="7650229" cy="374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中心点からの</a:t>
            </a:r>
          </a:p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ズレの小ささをきそう</a:t>
            </a:r>
          </a:p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（せいげん時間：30秒/回）</a:t>
            </a:r>
          </a:p>
        </p:txBody>
      </p:sp>
      <p:sp>
        <p:nvSpPr>
          <p:cNvPr id="1322" name="Circle"/>
          <p:cNvSpPr/>
          <p:nvPr/>
        </p:nvSpPr>
        <p:spPr>
          <a:xfrm>
            <a:off x="2349832" y="2771858"/>
            <a:ext cx="657733" cy="654358"/>
          </a:xfrm>
          <a:prstGeom prst="ellipse">
            <a:avLst/>
          </a:prstGeom>
          <a:solidFill>
            <a:schemeClr val="accent5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ステージ 2 ボウリング"/>
          <p:cNvSpPr txBox="1"/>
          <p:nvPr>
            <p:ph type="title"/>
          </p:nvPr>
        </p:nvSpPr>
        <p:spPr>
          <a:xfrm>
            <a:off x="132159" y="48451"/>
            <a:ext cx="12740482" cy="1572619"/>
          </a:xfrm>
          <a:prstGeom prst="rect">
            <a:avLst/>
          </a:prstGeom>
        </p:spPr>
        <p:txBody>
          <a:bodyPr/>
          <a:lstStyle/>
          <a:p>
            <a:pPr/>
            <a:r>
              <a:t>ステージ 2 ボウリング</a:t>
            </a:r>
          </a:p>
        </p:txBody>
      </p:sp>
      <p:pic>
        <p:nvPicPr>
          <p:cNvPr id="1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071" y="7249073"/>
            <a:ext cx="2135255" cy="2135254"/>
          </a:xfrm>
          <a:prstGeom prst="rect">
            <a:avLst/>
          </a:prstGeom>
          <a:ln w="12700">
            <a:miter lim="400000"/>
          </a:ln>
        </p:spPr>
      </p:pic>
      <p:sp>
        <p:nvSpPr>
          <p:cNvPr id="1326" name="Line"/>
          <p:cNvSpPr/>
          <p:nvPr/>
        </p:nvSpPr>
        <p:spPr>
          <a:xfrm>
            <a:off x="1099240" y="7374466"/>
            <a:ext cx="3158917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7" name="点数（＝たおした数）きそう…"/>
          <p:cNvSpPr txBox="1"/>
          <p:nvPr/>
        </p:nvSpPr>
        <p:spPr>
          <a:xfrm>
            <a:off x="5273212" y="3140762"/>
            <a:ext cx="7650229" cy="374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点数（＝たおした数）きそう</a:t>
            </a:r>
          </a:p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（せいげん時間：30秒/回）</a:t>
            </a:r>
          </a:p>
        </p:txBody>
      </p:sp>
      <p:sp>
        <p:nvSpPr>
          <p:cNvPr id="1328" name="Oval"/>
          <p:cNvSpPr/>
          <p:nvPr/>
        </p:nvSpPr>
        <p:spPr>
          <a:xfrm>
            <a:off x="2679260" y="2267075"/>
            <a:ext cx="413743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9" name="Oval"/>
          <p:cNvSpPr/>
          <p:nvPr/>
        </p:nvSpPr>
        <p:spPr>
          <a:xfrm>
            <a:off x="3144927" y="2267075"/>
            <a:ext cx="413743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0" name="Oval"/>
          <p:cNvSpPr/>
          <p:nvPr/>
        </p:nvSpPr>
        <p:spPr>
          <a:xfrm>
            <a:off x="1798727" y="2279775"/>
            <a:ext cx="413743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1" name="Oval"/>
          <p:cNvSpPr/>
          <p:nvPr/>
        </p:nvSpPr>
        <p:spPr>
          <a:xfrm>
            <a:off x="2200894" y="2267075"/>
            <a:ext cx="413743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2" name="Oval"/>
          <p:cNvSpPr/>
          <p:nvPr/>
        </p:nvSpPr>
        <p:spPr>
          <a:xfrm>
            <a:off x="2507371" y="2449108"/>
            <a:ext cx="413743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3" name="Oval"/>
          <p:cNvSpPr/>
          <p:nvPr/>
        </p:nvSpPr>
        <p:spPr>
          <a:xfrm>
            <a:off x="2973038" y="2449108"/>
            <a:ext cx="413743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4" name="Oval"/>
          <p:cNvSpPr/>
          <p:nvPr/>
        </p:nvSpPr>
        <p:spPr>
          <a:xfrm>
            <a:off x="2029004" y="2449108"/>
            <a:ext cx="413744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5" name="Oval"/>
          <p:cNvSpPr/>
          <p:nvPr/>
        </p:nvSpPr>
        <p:spPr>
          <a:xfrm>
            <a:off x="2268188" y="2762375"/>
            <a:ext cx="413743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6" name="Oval"/>
          <p:cNvSpPr/>
          <p:nvPr/>
        </p:nvSpPr>
        <p:spPr>
          <a:xfrm>
            <a:off x="2733854" y="2762375"/>
            <a:ext cx="413743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7" name="Oval"/>
          <p:cNvSpPr/>
          <p:nvPr/>
        </p:nvSpPr>
        <p:spPr>
          <a:xfrm>
            <a:off x="2507371" y="3059724"/>
            <a:ext cx="413743" cy="928755"/>
          </a:xfrm>
          <a:prstGeom prst="ellipse">
            <a:avLst/>
          </a:prstGeom>
          <a:solidFill>
            <a:srgbClr val="FFFFFF"/>
          </a:solidFill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ステージ 3 スピードレース"/>
          <p:cNvSpPr txBox="1"/>
          <p:nvPr>
            <p:ph type="title"/>
          </p:nvPr>
        </p:nvSpPr>
        <p:spPr>
          <a:xfrm>
            <a:off x="132159" y="48451"/>
            <a:ext cx="12740482" cy="1572619"/>
          </a:xfrm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ステージ 3 スピードレース</a:t>
            </a:r>
          </a:p>
        </p:txBody>
      </p:sp>
      <p:pic>
        <p:nvPicPr>
          <p:cNvPr id="1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071" y="7249073"/>
            <a:ext cx="2135255" cy="2135254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Line"/>
          <p:cNvSpPr/>
          <p:nvPr/>
        </p:nvSpPr>
        <p:spPr>
          <a:xfrm>
            <a:off x="1099240" y="7374466"/>
            <a:ext cx="3158917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42" name="Line"/>
          <p:cNvSpPr/>
          <p:nvPr/>
        </p:nvSpPr>
        <p:spPr>
          <a:xfrm flipH="1">
            <a:off x="2530106" y="2624666"/>
            <a:ext cx="1" cy="987372"/>
          </a:xfrm>
          <a:prstGeom prst="lin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43" name="Triangle"/>
          <p:cNvSpPr/>
          <p:nvPr/>
        </p:nvSpPr>
        <p:spPr>
          <a:xfrm rot="16200000">
            <a:off x="2554321" y="2628642"/>
            <a:ext cx="642873" cy="73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4" name="Oval"/>
          <p:cNvSpPr/>
          <p:nvPr/>
        </p:nvSpPr>
        <p:spPr>
          <a:xfrm>
            <a:off x="2954866" y="5167643"/>
            <a:ext cx="1278732" cy="705248"/>
          </a:xfrm>
          <a:prstGeom prst="ellips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5" name="Oval"/>
          <p:cNvSpPr/>
          <p:nvPr/>
        </p:nvSpPr>
        <p:spPr>
          <a:xfrm>
            <a:off x="491066" y="4082447"/>
            <a:ext cx="1278732" cy="705248"/>
          </a:xfrm>
          <a:prstGeom prst="ellipse">
            <a:avLst/>
          </a:prstGeom>
          <a:ln w="1016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6" name="スタート合図から…"/>
          <p:cNvSpPr txBox="1"/>
          <p:nvPr/>
        </p:nvSpPr>
        <p:spPr>
          <a:xfrm>
            <a:off x="5273212" y="3140762"/>
            <a:ext cx="7650229" cy="374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297941">
              <a:defRPr sz="40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スタート合図から</a:t>
            </a:r>
          </a:p>
          <a:p>
            <a:pPr defTabSz="297941">
              <a:defRPr sz="40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ゴールラインに入るまでの</a:t>
            </a:r>
          </a:p>
          <a:p>
            <a:pPr defTabSz="297941">
              <a:defRPr sz="40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タイムをきそう</a:t>
            </a:r>
          </a:p>
          <a:p>
            <a:pPr defTabSz="297941">
              <a:defRPr sz="40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297941">
              <a:defRPr sz="40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決められたコースを通ろう！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ステージ 4 スモウ"/>
          <p:cNvSpPr txBox="1"/>
          <p:nvPr>
            <p:ph type="title"/>
          </p:nvPr>
        </p:nvSpPr>
        <p:spPr>
          <a:xfrm>
            <a:off x="132159" y="48451"/>
            <a:ext cx="12740482" cy="1572619"/>
          </a:xfrm>
          <a:prstGeom prst="rect">
            <a:avLst/>
          </a:prstGeom>
        </p:spPr>
        <p:txBody>
          <a:bodyPr/>
          <a:lstStyle/>
          <a:p>
            <a:pPr/>
            <a:r>
              <a:t>ステージ 4 スモウ</a:t>
            </a:r>
          </a:p>
        </p:txBody>
      </p:sp>
      <p:pic>
        <p:nvPicPr>
          <p:cNvPr id="1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073" y="2727873"/>
            <a:ext cx="2135254" cy="2135254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ひもでつないで…"/>
          <p:cNvSpPr txBox="1"/>
          <p:nvPr/>
        </p:nvSpPr>
        <p:spPr>
          <a:xfrm>
            <a:off x="2677285" y="5359028"/>
            <a:ext cx="7650230" cy="3331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ひもでつないで</a:t>
            </a:r>
          </a:p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合図とともにひっぱりあい</a:t>
            </a:r>
          </a:p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先に場外や落下したら負け</a:t>
            </a:r>
          </a:p>
          <a:p>
            <a:pPr defTabSz="332993">
              <a:defRPr sz="45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2本先取！</a:t>
            </a:r>
          </a:p>
        </p:txBody>
      </p:sp>
      <p:pic>
        <p:nvPicPr>
          <p:cNvPr id="1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4472" y="2727873"/>
            <a:ext cx="2135255" cy="2135254"/>
          </a:xfrm>
          <a:prstGeom prst="rect">
            <a:avLst/>
          </a:prstGeom>
          <a:ln w="12700">
            <a:miter lim="400000"/>
          </a:ln>
        </p:spPr>
      </p:pic>
      <p:sp>
        <p:nvSpPr>
          <p:cNvPr id="1353" name="Connection Line"/>
          <p:cNvSpPr/>
          <p:nvPr/>
        </p:nvSpPr>
        <p:spPr>
          <a:xfrm>
            <a:off x="2735301" y="3848901"/>
            <a:ext cx="7535061" cy="526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21"/>
                </a:moveTo>
                <a:cubicBezTo>
                  <a:pt x="7168" y="21600"/>
                  <a:pt x="14368" y="21593"/>
                  <a:pt x="21600" y="0"/>
                </a:cubicBezTo>
              </a:path>
            </a:pathLst>
          </a:custGeom>
          <a:ln w="76200">
            <a:solidFill>
              <a:schemeClr val="accent5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